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36" autoAdjust="0"/>
  </p:normalViewPr>
  <p:slideViewPr>
    <p:cSldViewPr snapToGrid="0">
      <p:cViewPr>
        <p:scale>
          <a:sx n="70" d="100"/>
          <a:sy n="70" d="100"/>
        </p:scale>
        <p:origin x="2016" y="8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Other</c:v>
                </c:pt>
                <c:pt idx="1">
                  <c:v>Small businesses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0.16093</cdr:x>
      <cdr:y>0.12707</cdr:y>
    </cdr:from>
    <cdr:to>
      <cdr:x>0.35788</cdr:x>
      <cdr:y>0.17959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439862" y="668304"/>
          <a:ext cx="1762125" cy="2762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0.15389</cdr:x>
      <cdr:y>0.39921</cdr:y>
    </cdr:from>
    <cdr:to>
      <cdr:x>0.42588</cdr:x>
      <cdr:y>0.49254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09575" y="1466761"/>
          <a:ext cx="723900" cy="3429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 dirty="0" smtClean="0"/>
            <a:t>60%</a:t>
          </a:r>
          <a:endParaRPr lang="en-US" sz="1400" b="1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ymantec.com/" TargetMode="External"/><Relationship Id="rId13" Type="http://schemas.openxmlformats.org/officeDocument/2006/relationships/hyperlink" Target="http://www.comodo.com/" TargetMode="External"/><Relationship Id="rId3" Type="http://schemas.openxmlformats.org/officeDocument/2006/relationships/hyperlink" Target="http://entreclick.com/7-antivirus-online/" TargetMode="External"/><Relationship Id="rId7" Type="http://schemas.openxmlformats.org/officeDocument/2006/relationships/hyperlink" Target="http://anti-virus-software-review.toptenreviews.com/small-business-antivirus/small-business-targeted-attacks-is-your-company-at-risk-.html" TargetMode="External"/><Relationship Id="rId12" Type="http://schemas.openxmlformats.org/officeDocument/2006/relationships/hyperlink" Target="http://financefarmer.com/" TargetMode="External"/><Relationship Id="rId2" Type="http://schemas.openxmlformats.org/officeDocument/2006/relationships/hyperlink" Target="http://www.ipswitchf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unity.spiceworks.com/topic/535796-exciting-news-bitdefender-2015-has-been-launched" TargetMode="External"/><Relationship Id="rId11" Type="http://schemas.openxmlformats.org/officeDocument/2006/relationships/hyperlink" Target="http://www.businessnewsdaily.com/2513-antivirus-software-business.html" TargetMode="External"/><Relationship Id="rId5" Type="http://schemas.openxmlformats.org/officeDocument/2006/relationships/hyperlink" Target="http://www.clipart-finder.com/" TargetMode="External"/><Relationship Id="rId10" Type="http://schemas.openxmlformats.org/officeDocument/2006/relationships/hyperlink" Target="http://www.pcmag.com/article2/0,2817,2372364,00.asp" TargetMode="External"/><Relationship Id="rId4" Type="http://schemas.openxmlformats.org/officeDocument/2006/relationships/hyperlink" Target="http://www.techprone.com/" TargetMode="External"/><Relationship Id="rId9" Type="http://schemas.openxmlformats.org/officeDocument/2006/relationships/hyperlink" Target="http://anti-virus-software-review.toptenreviews.com/bitdefender-review.html?cmpid=rt-mostpop" TargetMode="External"/><Relationship Id="rId14" Type="http://schemas.openxmlformats.org/officeDocument/2006/relationships/hyperlink" Target="http://www.avast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vast.com/index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use Antivirus</a:t>
            </a:r>
            <a:r>
              <a:rPr lang="en-US" dirty="0" smtClean="0">
                <a:latin typeface="Arial Black" panose="020B0A04020102020204" pitchFamily="34" charset="0"/>
              </a:rPr>
              <a:t>?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Manu mathews</a:t>
            </a:r>
            <a:endParaRPr lang="en-US" dirty="0"/>
          </a:p>
        </p:txBody>
      </p:sp>
      <p:pic>
        <p:nvPicPr>
          <p:cNvPr id="2050" name="Picture 2" descr="http://entreclick.com/wp-content/uploads/2014/01/antivirus-online-gratis-300x29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113" y="429985"/>
            <a:ext cx="2857500" cy="2781300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67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02542"/>
            <a:ext cx="8946541" cy="492108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Images</a:t>
            </a:r>
          </a:p>
          <a:p>
            <a:pPr marL="457200" indent="0">
              <a:buNone/>
            </a:pPr>
            <a:r>
              <a:rPr lang="en-US" sz="1200" dirty="0" smtClean="0">
                <a:hlinkClick r:id="rId2"/>
              </a:rPr>
              <a:t>www.ipswitchft.com</a:t>
            </a:r>
            <a:endParaRPr lang="en-US" sz="1200" dirty="0" smtClean="0"/>
          </a:p>
          <a:p>
            <a:pPr marL="457200" indent="0">
              <a:buNone/>
            </a:pPr>
            <a:r>
              <a:rPr lang="en-US" sz="1200" dirty="0" smtClean="0">
                <a:hlinkClick r:id="rId3"/>
              </a:rPr>
              <a:t>entreclick.com</a:t>
            </a:r>
            <a:endParaRPr lang="en-US" sz="1200" dirty="0" smtClean="0"/>
          </a:p>
          <a:p>
            <a:pPr marL="457200" indent="0">
              <a:buNone/>
            </a:pPr>
            <a:r>
              <a:rPr lang="en-US" sz="1200" dirty="0" smtClean="0">
                <a:hlinkClick r:id="rId4"/>
              </a:rPr>
              <a:t>www.techprone.com</a:t>
            </a:r>
            <a:endParaRPr lang="en-US" sz="1200" dirty="0" smtClean="0"/>
          </a:p>
          <a:p>
            <a:pPr marL="457200" indent="0">
              <a:buNone/>
            </a:pPr>
            <a:r>
              <a:rPr lang="en-US" sz="1200" dirty="0" smtClean="0">
                <a:hlinkClick r:id="rId5"/>
              </a:rPr>
              <a:t>www.clipart-finder.com</a:t>
            </a:r>
            <a:endParaRPr lang="en-US" sz="1200" dirty="0" smtClean="0"/>
          </a:p>
          <a:p>
            <a:pPr marL="457200" indent="0">
              <a:buNone/>
            </a:pPr>
            <a:r>
              <a:rPr lang="en-US" sz="1200" dirty="0" smtClean="0">
                <a:hlinkClick r:id="rId6"/>
              </a:rPr>
              <a:t>www.community.spiceworks.com</a:t>
            </a:r>
            <a:endParaRPr lang="en-US" sz="1200" dirty="0" smtClean="0"/>
          </a:p>
          <a:p>
            <a:r>
              <a:rPr lang="en-US" dirty="0" smtClean="0"/>
              <a:t>Statistics/other facts.</a:t>
            </a:r>
          </a:p>
          <a:p>
            <a:pPr marL="457200" indent="0">
              <a:buNone/>
            </a:pPr>
            <a:r>
              <a:rPr lang="en-US" sz="1200" dirty="0" smtClean="0">
                <a:hlinkClick r:id="rId7"/>
              </a:rPr>
              <a:t>http</a:t>
            </a:r>
            <a:r>
              <a:rPr lang="en-US" sz="1200" dirty="0">
                <a:hlinkClick r:id="rId7"/>
              </a:rPr>
              <a:t>://</a:t>
            </a:r>
            <a:r>
              <a:rPr lang="en-US" sz="1200" dirty="0" smtClean="0">
                <a:hlinkClick r:id="rId7"/>
              </a:rPr>
              <a:t>anti-virus-software-review.toptenreviews.com/small-business-antivirus/small-business-     targeted-attacks-is-your-company-at-risk-</a:t>
            </a:r>
            <a:r>
              <a:rPr lang="en-US" sz="1200" dirty="0">
                <a:hlinkClick r:id="rId7"/>
              </a:rPr>
              <a:t>.</a:t>
            </a:r>
            <a:r>
              <a:rPr lang="en-US" sz="1200" dirty="0" smtClean="0">
                <a:hlinkClick r:id="rId7"/>
              </a:rPr>
              <a:t>html</a:t>
            </a:r>
            <a:endParaRPr lang="en-US" sz="1200" dirty="0" smtClean="0"/>
          </a:p>
          <a:p>
            <a:pPr marL="457200" indent="0">
              <a:buNone/>
            </a:pPr>
            <a:r>
              <a:rPr lang="en-US" sz="1200" dirty="0" smtClean="0">
                <a:hlinkClick r:id="rId8"/>
              </a:rPr>
              <a:t>www.symantec.com</a:t>
            </a:r>
            <a:endParaRPr lang="en-US" sz="1200" dirty="0" smtClean="0"/>
          </a:p>
          <a:p>
            <a:pPr marL="457200" indent="0">
              <a:buNone/>
            </a:pPr>
            <a:r>
              <a:rPr lang="en-US" sz="1200" dirty="0">
                <a:hlinkClick r:id="rId9"/>
              </a:rPr>
              <a:t>http://</a:t>
            </a:r>
            <a:r>
              <a:rPr lang="en-US" sz="1200" dirty="0" smtClean="0">
                <a:hlinkClick r:id="rId9"/>
              </a:rPr>
              <a:t>anti-virus-software-review.toptenreviews.com/bitdefender-review.html?cmpid=rt-mostpop</a:t>
            </a:r>
            <a:endParaRPr lang="en-US" sz="1200" dirty="0" smtClean="0"/>
          </a:p>
          <a:p>
            <a:pPr marL="457200" indent="0">
              <a:buNone/>
            </a:pPr>
            <a:r>
              <a:rPr lang="en-US" sz="1200" dirty="0">
                <a:hlinkClick r:id="rId10"/>
              </a:rPr>
              <a:t>http://</a:t>
            </a:r>
            <a:r>
              <a:rPr lang="en-US" sz="1200" dirty="0" smtClean="0">
                <a:hlinkClick r:id="rId10"/>
              </a:rPr>
              <a:t>www.pcmag.com/article2/0,2817,2372364,00.asp</a:t>
            </a:r>
            <a:endParaRPr lang="en-US" sz="1200" dirty="0" smtClean="0"/>
          </a:p>
          <a:p>
            <a:pPr marL="457200" indent="0">
              <a:buNone/>
            </a:pPr>
            <a:r>
              <a:rPr lang="en-US" sz="1200" dirty="0">
                <a:hlinkClick r:id="rId11"/>
              </a:rPr>
              <a:t>http://</a:t>
            </a:r>
            <a:r>
              <a:rPr lang="en-US" sz="1200" dirty="0" smtClean="0">
                <a:hlinkClick r:id="rId11"/>
              </a:rPr>
              <a:t>www.businessnewsdaily.com/2513-antivirus-software-business.html</a:t>
            </a:r>
            <a:endParaRPr lang="en-US" sz="1200" dirty="0" smtClean="0"/>
          </a:p>
          <a:p>
            <a:pPr marL="457200" indent="0">
              <a:buNone/>
            </a:pPr>
            <a:r>
              <a:rPr lang="en-US" sz="1200" dirty="0" smtClean="0">
                <a:hlinkClick r:id="rId12"/>
              </a:rPr>
              <a:t>financefarmer.com</a:t>
            </a:r>
            <a:endParaRPr lang="en-US" sz="1200" dirty="0" smtClean="0"/>
          </a:p>
          <a:p>
            <a:pPr marL="457200" indent="0">
              <a:buNone/>
            </a:pPr>
            <a:r>
              <a:rPr lang="en-US" sz="1200" dirty="0" smtClean="0">
                <a:hlinkClick r:id="rId13"/>
              </a:rPr>
              <a:t>www.comodo.com</a:t>
            </a:r>
            <a:endParaRPr lang="en-US" sz="1200" dirty="0" smtClean="0"/>
          </a:p>
          <a:p>
            <a:pPr marL="457200" indent="0">
              <a:buNone/>
            </a:pPr>
            <a:r>
              <a:rPr lang="en-US" sz="1200" dirty="0" smtClean="0">
                <a:hlinkClick r:id="rId14"/>
              </a:rPr>
              <a:t>www.avast.com</a:t>
            </a:r>
            <a:endParaRPr lang="en-US" sz="1200" dirty="0" smtClean="0"/>
          </a:p>
          <a:p>
            <a:pPr marL="45720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473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3625624"/>
              </p:ext>
            </p:extLst>
          </p:nvPr>
        </p:nvGraphicFramePr>
        <p:xfrm>
          <a:off x="1698171" y="1226106"/>
          <a:ext cx="4697412" cy="5010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698171" y="522514"/>
            <a:ext cx="871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30% of all targeted cyber attacks are focused on small businesses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51313" y="2862271"/>
            <a:ext cx="139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30%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20118218">
            <a:off x="307459" y="1965694"/>
            <a:ext cx="262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Percentage of attacks that targeted small businesses</a:t>
            </a:r>
            <a:endParaRPr lang="en-US" dirty="0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973086075"/>
              </p:ext>
            </p:extLst>
          </p:nvPr>
        </p:nvGraphicFramePr>
        <p:xfrm>
          <a:off x="8413012" y="2289412"/>
          <a:ext cx="2661492" cy="3674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 rot="20404713">
            <a:off x="6986256" y="2319447"/>
            <a:ext cx="3028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Percentage of businesses that shutdown within 6 months of a cyber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2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Why we should use antivirus</a:t>
            </a:r>
            <a:r>
              <a:rPr lang="en-US" sz="3600" dirty="0" smtClean="0">
                <a:latin typeface="Arial Narrow" panose="020B0606020202030204" pitchFamily="34" charset="0"/>
              </a:rPr>
              <a:t>?</a:t>
            </a:r>
            <a:endParaRPr lang="en-US" sz="3600" dirty="0">
              <a:latin typeface="Arial Narrow" panose="020B0606020202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Company reputation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Better resource management</a:t>
            </a:r>
          </a:p>
          <a:p>
            <a:endParaRPr lang="en-US" dirty="0" smtClean="0"/>
          </a:p>
        </p:txBody>
      </p:sp>
      <p:pic>
        <p:nvPicPr>
          <p:cNvPr id="1026" name="Picture 2" descr="http://www.ipswitchft.com/blog/wp-content/uploads/2011/10/Anti-Virus-300x27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289" y="1668333"/>
            <a:ext cx="2857500" cy="2571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62159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Helps keep sensitive data from leaking.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Keeps hackers from having access to company computers.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Data that belongs to clients stays secure</a:t>
            </a:r>
            <a:endParaRPr lang="en-US" dirty="0"/>
          </a:p>
        </p:txBody>
      </p:sp>
      <p:pic>
        <p:nvPicPr>
          <p:cNvPr id="1026" name="Picture 2" descr="http://www.techprone.com/wp-content/uploads/2011/12/mobile-antivi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292" y="2248247"/>
            <a:ext cx="2780726" cy="2758301"/>
          </a:xfrm>
          <a:prstGeom prst="rect">
            <a:avLst/>
          </a:prstGeom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69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R</a:t>
            </a:r>
            <a:r>
              <a:rPr lang="en-US" dirty="0" smtClean="0"/>
              <a:t>eputation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Clients prefer to work with companies that have good security standards.</a:t>
            </a:r>
          </a:p>
          <a:p>
            <a:endParaRPr lang="en-US" dirty="0"/>
          </a:p>
          <a:p>
            <a:r>
              <a:rPr lang="en-US" dirty="0" smtClean="0"/>
              <a:t>It can help set this company apart from other companies that does not have </a:t>
            </a:r>
            <a:r>
              <a:rPr lang="en-US" dirty="0" smtClean="0"/>
              <a:t>similar security </a:t>
            </a:r>
            <a:r>
              <a:rPr lang="en-US" dirty="0" smtClean="0"/>
              <a:t>measures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2052" name="Picture 4" descr="http://clipart-finder.com/data/preview/55-billboard_blank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221" y="3686174"/>
            <a:ext cx="3429000" cy="31718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788" y="4164306"/>
            <a:ext cx="2906510" cy="1859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3180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</a:t>
            </a:r>
            <a:r>
              <a:rPr lang="en-US" dirty="0" smtClean="0"/>
              <a:t>Resource </a:t>
            </a:r>
            <a:r>
              <a:rPr lang="en-US" dirty="0"/>
              <a:t>M</a:t>
            </a:r>
            <a:r>
              <a:rPr lang="en-US" dirty="0" smtClean="0"/>
              <a:t>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9465726" cy="4526012"/>
          </a:xfrm>
        </p:spPr>
        <p:txBody>
          <a:bodyPr/>
          <a:lstStyle/>
          <a:p>
            <a:r>
              <a:rPr lang="en-US" dirty="0"/>
              <a:t>An average data breach costs small businesses about $200 per incident, and major data breaches that violate compliance issues can cost companies millions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It is cheaper to have good antivirus protection than to wait for an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attack and cleaning it up then.</a:t>
            </a:r>
          </a:p>
          <a:p>
            <a:endParaRPr lang="en-US" dirty="0"/>
          </a:p>
          <a:p>
            <a:pPr>
              <a:tabLst>
                <a:tab pos="7089775" algn="l"/>
              </a:tabLst>
            </a:pPr>
            <a:r>
              <a:rPr lang="en-US" dirty="0" smtClean="0"/>
              <a:t>All the computers are on the same network so if one </a:t>
            </a:r>
          </a:p>
          <a:p>
            <a:pPr marL="0" indent="0">
              <a:buNone/>
              <a:tabLst>
                <a:tab pos="7089775" algn="l"/>
              </a:tabLst>
            </a:pPr>
            <a:r>
              <a:rPr lang="en-US" dirty="0" smtClean="0"/>
              <a:t>     computer is infected, there is a high chance that other </a:t>
            </a:r>
          </a:p>
          <a:p>
            <a:pPr marL="0" indent="0">
              <a:buNone/>
              <a:tabLst>
                <a:tab pos="7089775" algn="l"/>
              </a:tabLst>
            </a:pPr>
            <a:r>
              <a:rPr lang="en-US" dirty="0" smtClean="0"/>
              <a:t>     computers will get infected as well.</a:t>
            </a:r>
            <a:endParaRPr lang="en-US" dirty="0"/>
          </a:p>
        </p:txBody>
      </p:sp>
      <p:pic>
        <p:nvPicPr>
          <p:cNvPr id="1026" name="Picture 2" descr="http://haijioniisan.files.wordpress.com/2014/02/free-vector-coins-money-clip-art_105854_coins_money_clip_art_hight1.png?w=5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498" y="3192534"/>
            <a:ext cx="3844407" cy="355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06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054" y="1667368"/>
            <a:ext cx="10872599" cy="5565945"/>
          </a:xfrm>
        </p:spPr>
        <p:txBody>
          <a:bodyPr/>
          <a:lstStyle/>
          <a:p>
            <a:pPr algn="ctr"/>
            <a:r>
              <a:rPr lang="en-US" sz="9600" dirty="0" smtClean="0"/>
              <a:t>Suggested Antivirus</a:t>
            </a:r>
            <a:r>
              <a:rPr lang="en-US" sz="96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?</a:t>
            </a:r>
            <a:endParaRPr lang="en-US" sz="9600" dirty="0"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pic>
        <p:nvPicPr>
          <p:cNvPr id="2052" name="Picture 4" descr="http://thumbs.dreamstime.com/x/red-security-shield-268318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47" y="2156347"/>
            <a:ext cx="2117678" cy="21176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12700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voxpopulisphere.files.wordpress.com/2014/07/medical-symbo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89044" y="2156346"/>
            <a:ext cx="2338316" cy="25515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5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2b.cbsimg.net/gallery/6404595-620-46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959" y="3561616"/>
            <a:ext cx="4445362" cy="318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 smtClean="0"/>
              <a:t>Paid: </a:t>
            </a:r>
            <a:r>
              <a:rPr lang="en-US" sz="3600" b="1" dirty="0" smtClean="0"/>
              <a:t>Avast </a:t>
            </a:r>
            <a:r>
              <a:rPr lang="en-US" sz="3600" b="1" dirty="0"/>
              <a:t>Endpoint Protection Plus</a:t>
            </a:r>
            <a:br>
              <a:rPr lang="en-US" sz="3600" b="1" dirty="0"/>
            </a:br>
            <a:endParaRPr lang="en-US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3099" y="2006820"/>
            <a:ext cx="8946541" cy="4489514"/>
          </a:xfrm>
        </p:spPr>
        <p:txBody>
          <a:bodyPr>
            <a:normAutofit/>
          </a:bodyPr>
          <a:lstStyle/>
          <a:p>
            <a:r>
              <a:rPr lang="en-US" dirty="0"/>
              <a:t>Behavior Shield (keeps an eye on applications while they are running to check for suspicious activities)</a:t>
            </a:r>
          </a:p>
          <a:p>
            <a:endParaRPr lang="en-US" dirty="0" smtClean="0"/>
          </a:p>
          <a:p>
            <a:r>
              <a:rPr lang="en-US" dirty="0"/>
              <a:t> Avast Sandbox (Virtual Environment to run applications in a contained area)</a:t>
            </a:r>
          </a:p>
          <a:p>
            <a:endParaRPr lang="en-US" dirty="0" smtClean="0"/>
          </a:p>
          <a:p>
            <a:r>
              <a:rPr lang="en-US" dirty="0" smtClean="0"/>
              <a:t>Remote Deployment</a:t>
            </a:r>
          </a:p>
          <a:p>
            <a:endParaRPr lang="en-US" dirty="0"/>
          </a:p>
          <a:p>
            <a:r>
              <a:rPr lang="en-US" dirty="0"/>
              <a:t>Built-in </a:t>
            </a:r>
            <a:r>
              <a:rPr lang="en-US" dirty="0" smtClean="0"/>
              <a:t>firewall</a:t>
            </a:r>
          </a:p>
          <a:p>
            <a:endParaRPr lang="en-US" dirty="0"/>
          </a:p>
          <a:p>
            <a:r>
              <a:rPr lang="en-US" dirty="0" smtClean="0"/>
              <a:t>Antispam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21123" y="1483916"/>
            <a:ext cx="43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$1039.80 – 20 PC’s – 3 years</a:t>
            </a:r>
            <a:endParaRPr lang="en-US" dirty="0"/>
          </a:p>
        </p:txBody>
      </p:sp>
      <p:pic>
        <p:nvPicPr>
          <p:cNvPr id="1026" name="Picture 2" descr="AVAST Software s.r.o.">
            <a:hlinkClick r:id="rId3" tooltip="Hom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017" y="102585"/>
            <a:ext cx="1721485" cy="7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33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 Sandbox </a:t>
            </a:r>
            <a:r>
              <a:rPr lang="en-US" dirty="0" smtClean="0"/>
              <a:t>Technology</a:t>
            </a:r>
          </a:p>
          <a:p>
            <a:endParaRPr lang="en-US" dirty="0"/>
          </a:p>
          <a:p>
            <a:r>
              <a:rPr lang="en-US" dirty="0"/>
              <a:t>Full strength, top notch virus detection and </a:t>
            </a:r>
            <a:r>
              <a:rPr lang="en-US" dirty="0" smtClean="0"/>
              <a:t>elimination</a:t>
            </a:r>
          </a:p>
          <a:p>
            <a:endParaRPr lang="en-US" dirty="0"/>
          </a:p>
          <a:p>
            <a:r>
              <a:rPr lang="en-US" dirty="0"/>
              <a:t>Quarantine system to isolate suspicious </a:t>
            </a:r>
            <a:r>
              <a:rPr lang="en-US" dirty="0" smtClean="0"/>
              <a:t>files</a:t>
            </a:r>
          </a:p>
          <a:p>
            <a:endParaRPr lang="en-US" dirty="0"/>
          </a:p>
          <a:p>
            <a:r>
              <a:rPr lang="en-US" dirty="0"/>
              <a:t>Cloud based </a:t>
            </a:r>
            <a:r>
              <a:rPr lang="en-US" dirty="0" smtClean="0"/>
              <a:t>Antivirus</a:t>
            </a:r>
          </a:p>
          <a:p>
            <a:endParaRPr lang="en-US" dirty="0"/>
          </a:p>
          <a:p>
            <a:r>
              <a:rPr lang="en-US" dirty="0"/>
              <a:t>Default Deny Protection™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 smtClean="0"/>
              <a:t>Free: </a:t>
            </a:r>
            <a:r>
              <a:rPr lang="en-US" sz="3600" b="1" dirty="0"/>
              <a:t>Comodo Antivirus </a:t>
            </a:r>
            <a:br>
              <a:rPr lang="en-US" sz="3600" b="1" dirty="0"/>
            </a:b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099" y="200799"/>
            <a:ext cx="1881940" cy="632176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3080" name="Picture 8" descr="http://help.comodo.com/uploads/Comodo%20Antivirus%20for%20Servers/4da53699a8391889ccdcac61346ada55/5eac818f1e1c4adc19d335055b06586b/f112f0cefe072ad5037dadb4819d22c2/cavs_mai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620" y="3287758"/>
            <a:ext cx="4722903" cy="3474708"/>
          </a:xfrm>
          <a:prstGeom prst="rect">
            <a:avLst/>
          </a:prstGeom>
          <a:noFill/>
          <a:effectLst>
            <a:glow>
              <a:schemeClr val="accent1">
                <a:alpha val="69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55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387</TotalTime>
  <Words>263</Words>
  <Application>Microsoft Office PowerPoint</Application>
  <PresentationFormat>Widescreen</PresentationFormat>
  <Paragraphs>75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Adobe Fangsong Std R</vt:lpstr>
      <vt:lpstr>Arial</vt:lpstr>
      <vt:lpstr>Arial Black</vt:lpstr>
      <vt:lpstr>Arial Narrow</vt:lpstr>
      <vt:lpstr>Century Gothic</vt:lpstr>
      <vt:lpstr>Wingdings 3</vt:lpstr>
      <vt:lpstr>Ion</vt:lpstr>
      <vt:lpstr>Why use Antivirus?</vt:lpstr>
      <vt:lpstr>PowerPoint Presentation</vt:lpstr>
      <vt:lpstr>Why we should use antivirus?</vt:lpstr>
      <vt:lpstr>Safety</vt:lpstr>
      <vt:lpstr>Company Reputation</vt:lpstr>
      <vt:lpstr>Better Resource Management</vt:lpstr>
      <vt:lpstr>Suggested Antivirus?</vt:lpstr>
      <vt:lpstr>Paid: Avast Endpoint Protection Plus </vt:lpstr>
      <vt:lpstr>Free: Comodo Antivirus  </vt:lpstr>
      <vt:lpstr>Sources</vt:lpstr>
    </vt:vector>
  </TitlesOfParts>
  <Company>NAIT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use Antivirus</dc:title>
  <dc:creator>Manu Mathews</dc:creator>
  <cp:lastModifiedBy>Manu Mathews</cp:lastModifiedBy>
  <cp:revision>39</cp:revision>
  <dcterms:created xsi:type="dcterms:W3CDTF">2014-11-17T15:34:19Z</dcterms:created>
  <dcterms:modified xsi:type="dcterms:W3CDTF">2014-11-18T21:02:17Z</dcterms:modified>
</cp:coreProperties>
</file>